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71" r:id="rId2"/>
    <p:sldId id="282" r:id="rId3"/>
    <p:sldId id="278" r:id="rId4"/>
    <p:sldId id="258" r:id="rId5"/>
    <p:sldId id="260" r:id="rId6"/>
    <p:sldId id="263" r:id="rId7"/>
    <p:sldId id="281" r:id="rId8"/>
    <p:sldId id="264" r:id="rId9"/>
    <p:sldId id="283" r:id="rId10"/>
    <p:sldId id="280" r:id="rId11"/>
    <p:sldId id="276" r:id="rId12"/>
  </p:sldIdLst>
  <p:sldSz cx="9144000" cy="6858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155" autoAdjust="0"/>
  </p:normalViewPr>
  <p:slideViewPr>
    <p:cSldViewPr>
      <p:cViewPr>
        <p:scale>
          <a:sx n="100" d="100"/>
          <a:sy n="100" d="100"/>
        </p:scale>
        <p:origin x="-2688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66" y="-96"/>
      </p:cViewPr>
      <p:guideLst>
        <p:guide orient="horz" pos="3154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2" cy="50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513" y="0"/>
            <a:ext cx="2982742" cy="50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05" y="4758065"/>
            <a:ext cx="5504204" cy="450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2709"/>
            <a:ext cx="2982742" cy="50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513" y="9512709"/>
            <a:ext cx="2982742" cy="50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94580-6E1A-4974-B324-CC442D281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24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Insurers intuitively know what Employers want, there is plenty of research, most recently conducted by Health Insurance Magazine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Research hasn’t asked broad enough </a:t>
            </a:r>
            <a:r>
              <a:rPr lang="en-GB" dirty="0" err="1" smtClean="0"/>
              <a:t>questionsk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94580-6E1A-4974-B324-CC442D2815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16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94580-6E1A-4974-B324-CC442D28151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0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Clearly someone who sees it in isolation, as a perk not as a business tool.</a:t>
            </a:r>
          </a:p>
          <a:p>
            <a:r>
              <a:rPr lang="en-GB" dirty="0" smtClean="0"/>
              <a:t>Yes this is the view of an American, but many UK citizens have this perception too.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94580-6E1A-4974-B324-CC442D2815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45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dirty="0" smtClean="0"/>
              <a:t>Of course, cost is a major issue, research by BUPA found that 48% of employers questioned said private healthcare needs to be more affordable.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dirty="0" smtClean="0"/>
              <a:t>There is resignation (and ignorance).  Again in research conducted by BUPA says 37% says there needs to be greater transparency.  PMI has become </a:t>
            </a:r>
            <a:r>
              <a:rPr lang="en-GB" altLang="en-US" dirty="0" err="1" smtClean="0"/>
              <a:t>trvially</a:t>
            </a:r>
            <a:r>
              <a:rPr lang="en-GB" altLang="en-US" dirty="0" smtClean="0"/>
              <a:t> complex (rather like Critical Illness)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dirty="0" smtClean="0"/>
              <a:t>As an industry we have become over clever, developing differentiators that mean nothing to the average buyer.</a:t>
            </a:r>
          </a:p>
          <a:p>
            <a:endParaRPr lang="en-GB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6E24C-E5C6-43FA-A049-368A68F1CD0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dirty="0" smtClean="0"/>
              <a:t>My research indicates that there is confidence in the private sector that is harder to find with NHS treatment.</a:t>
            </a:r>
            <a:endParaRPr lang="en-GB" altLang="en-U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Nice hospital means clean and modern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The nice food and the pretty nurses add to the Clean and germ free perception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And access to the Top Man reassures me that I am important and I am getting the best treatment.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Getting it right first time, appointments met, tests done and the results delivered appropriately, bills paid without quibble and friendly administration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But…..we still want the NHS as a safety net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A6718-8F76-476B-9D66-4634D943514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dirty="0" smtClean="0"/>
              <a:t>This is probably one of the most important benefits of having PMI (and a skilled intermediary).  Pass the buck.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dirty="0" smtClean="0"/>
              <a:t>I can find out what is wrong with my employee I can make informed business decisions about temporary or even permanent replacements.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en-US" dirty="0" smtClean="0"/>
              <a:t>Early intervention justifies the expense to the informed employer.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5C906-C617-4454-8404-6F1001CB3C0F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Average opt out rates according to DWP evaluation report November 2013 9% - good but at a cost to employers.</a:t>
            </a:r>
          </a:p>
          <a:p>
            <a:r>
              <a:rPr lang="en-GB" dirty="0" smtClean="0"/>
              <a:t>Employers are allowed to cease paying for insured benefits at age 65 or state pension age whichever is higher but contracts of employment have to be explicit and few are.</a:t>
            </a:r>
          </a:p>
          <a:p>
            <a:r>
              <a:rPr lang="en-GB" dirty="0" smtClean="0"/>
              <a:t>An aging workforce can lead to higher and more expensive claims.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94580-6E1A-4974-B324-CC442D2815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C4217-5590-45AC-B3F9-B012D0E6DB80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1067D-3832-40FF-9DDA-C555F7B430F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D2161D-58E5-4043-A963-552F1E32DE88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86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86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6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6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op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42013"/>
            <a:ext cx="85328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ealth Claims Group No Tex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8500" y="6134100"/>
            <a:ext cx="6318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908175" y="6165850"/>
            <a:ext cx="4537075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smtClean="0">
                <a:solidFill>
                  <a:schemeClr val="bg1"/>
                </a:solidFill>
                <a:latin typeface="Arial Narrow" pitchFamily="34" charset="0"/>
              </a:rPr>
              <a:t>Gathering Fact, Removing Doubt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2520950"/>
          </a:xfrm>
        </p:spPr>
        <p:txBody>
          <a:bodyPr/>
          <a:lstStyle/>
          <a:p>
            <a:r>
              <a:rPr lang="en-GB" altLang="en-US" dirty="0" smtClean="0"/>
              <a:t>Employee Health</a:t>
            </a:r>
            <a:br>
              <a:rPr lang="en-GB" altLang="en-US" dirty="0" smtClean="0"/>
            </a:br>
            <a:r>
              <a:rPr lang="en-GB" altLang="en-US" dirty="0" smtClean="0"/>
              <a:t>what employers want from PMI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84213" y="3501007"/>
            <a:ext cx="7848600" cy="1224137"/>
          </a:xfrm>
        </p:spPr>
        <p:txBody>
          <a:bodyPr/>
          <a:lstStyle/>
          <a:p>
            <a:r>
              <a:rPr lang="en-GB" altLang="en-US" sz="2400" dirty="0" smtClean="0"/>
              <a:t>Health Claims </a:t>
            </a:r>
            <a:r>
              <a:rPr lang="en-GB" altLang="en-US" sz="2400" smtClean="0"/>
              <a:t>Bureau </a:t>
            </a:r>
            <a:r>
              <a:rPr lang="en-GB" altLang="en-US" sz="2400" smtClean="0"/>
              <a:t>Group</a:t>
            </a:r>
            <a:endParaRPr lang="en-GB" altLang="en-US" sz="2400" dirty="0" smtClean="0"/>
          </a:p>
          <a:p>
            <a:r>
              <a:rPr lang="en-GB" altLang="en-US" sz="2400" dirty="0" smtClean="0"/>
              <a:t>Presented </a:t>
            </a:r>
            <a:r>
              <a:rPr lang="en-GB" altLang="en-US" sz="2400" dirty="0"/>
              <a:t>b</a:t>
            </a:r>
            <a:r>
              <a:rPr lang="en-GB" altLang="en-US" sz="2400" dirty="0" smtClean="0"/>
              <a:t>y</a:t>
            </a:r>
          </a:p>
          <a:p>
            <a:r>
              <a:rPr lang="en-GB" altLang="en-US" sz="2400" dirty="0" smtClean="0"/>
              <a:t>John Gillman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/>
              <a:t>HCB - Definition of Early Intervention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3313112"/>
          </a:xfrm>
        </p:spPr>
        <p:txBody>
          <a:bodyPr/>
          <a:lstStyle/>
          <a:p>
            <a:pPr marL="450850" indent="-450850" eaLnBrk="1" hangingPunct="1">
              <a:buFontTx/>
              <a:buBlip>
                <a:blip r:embed="rId3"/>
              </a:buBlip>
            </a:pPr>
            <a:r>
              <a:rPr lang="en-GB" altLang="en-US" sz="2400" dirty="0" smtClean="0"/>
              <a:t>The proactive support and management of an employee in the first few weeks of absence through professional advice, support and guidance and with access to clinical resources. </a:t>
            </a:r>
          </a:p>
          <a:p>
            <a:pPr marL="450850" indent="-450850" eaLnBrk="1" hangingPunct="1">
              <a:buFontTx/>
              <a:buBlip>
                <a:blip r:embed="rId3"/>
              </a:buBlip>
            </a:pPr>
            <a:endParaRPr lang="en-GB" altLang="en-US" sz="2400" dirty="0" smtClean="0"/>
          </a:p>
          <a:p>
            <a:pPr marL="450850" indent="-450850" eaLnBrk="1" hangingPunct="1">
              <a:buFontTx/>
              <a:buBlip>
                <a:blip r:embed="rId3"/>
              </a:buBlip>
            </a:pPr>
            <a:r>
              <a:rPr lang="en-GB" altLang="en-US" sz="2400" dirty="0" smtClean="0"/>
              <a:t>The promotion of employee engagement and facilitation of a prompt resolution with a safe, sustainable and timely return to work.</a:t>
            </a:r>
          </a:p>
        </p:txBody>
      </p:sp>
    </p:spTree>
    <p:extLst>
      <p:ext uri="{BB962C8B-B14F-4D97-AF65-F5344CB8AC3E}">
        <p14:creationId xmlns:p14="http://schemas.microsoft.com/office/powerpoint/2010/main" val="2168889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Deductions </a:t>
            </a:r>
            <a:endParaRPr lang="en-GB" altLang="en-US" dirty="0" smtClean="0">
              <a:latin typeface="Calibri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536504"/>
          </a:xfrm>
        </p:spPr>
        <p:txBody>
          <a:bodyPr/>
          <a:lstStyle/>
          <a:p>
            <a:r>
              <a:rPr lang="en-GB" dirty="0" smtClean="0">
                <a:latin typeface="Calibri" pitchFamily="34" charset="0"/>
              </a:rPr>
              <a:t>PMI is a business and a motivational tool</a:t>
            </a:r>
          </a:p>
          <a:p>
            <a:r>
              <a:rPr lang="en-GB" dirty="0" smtClean="0">
                <a:latin typeface="Calibri" pitchFamily="34" charset="0"/>
              </a:rPr>
              <a:t>PMI doesn’t provide the entire solution to absence management needs</a:t>
            </a:r>
          </a:p>
          <a:p>
            <a:r>
              <a:rPr lang="en-GB" dirty="0" smtClean="0">
                <a:latin typeface="Calibri" pitchFamily="34" charset="0"/>
              </a:rPr>
              <a:t>The intermediary market over complicates PMI</a:t>
            </a:r>
          </a:p>
          <a:p>
            <a:r>
              <a:rPr lang="en-GB" dirty="0" smtClean="0">
                <a:latin typeface="Calibri" pitchFamily="34" charset="0"/>
              </a:rPr>
              <a:t>The NHS and the private sector could work far better together, and both could benefit financially.</a:t>
            </a:r>
          </a:p>
          <a:p>
            <a:pPr>
              <a:buNone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wide range of employer attitudes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From “Compliance” to “Culturally embedded”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86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They said what?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sz="3100" dirty="0" smtClean="0"/>
              <a:t>These Companies between them employ more than 25,000 people)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sz="2800" dirty="0" smtClean="0"/>
              <a:t>Only Managers and above get it (PMI), I had to wait until I was promoted, so they can too”</a:t>
            </a:r>
          </a:p>
          <a:p>
            <a:pPr marL="0" indent="0">
              <a:buNone/>
            </a:pPr>
            <a:r>
              <a:rPr lang="en-GB" sz="2800" dirty="0" smtClean="0"/>
              <a:t>HR Director of an international conglomerate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“Do you have to share beds in your NHS”</a:t>
            </a:r>
          </a:p>
          <a:p>
            <a:pPr marL="0" indent="0">
              <a:buNone/>
            </a:pPr>
            <a:r>
              <a:rPr lang="en-GB" sz="2800" dirty="0" smtClean="0"/>
              <a:t>US ex pat of International Company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396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err="1" smtClean="0"/>
              <a:t>Ctd</a:t>
            </a:r>
            <a:r>
              <a:rPr lang="en-GB" dirty="0" smtClean="0"/>
              <a:t>…</a:t>
            </a:r>
            <a:endParaRPr lang="en-GB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89743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“Don’t bother me with the details, it is only the cost I am interested in.”</a:t>
            </a:r>
          </a:p>
          <a:p>
            <a:pPr marL="0" indent="0">
              <a:buNone/>
            </a:pPr>
            <a:r>
              <a:rPr lang="en-GB" dirty="0" smtClean="0"/>
              <a:t>UK B to B Company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“My BUPA is with Aviva”</a:t>
            </a:r>
          </a:p>
          <a:p>
            <a:pPr marL="0" indent="0">
              <a:buNone/>
            </a:pPr>
            <a:r>
              <a:rPr lang="en-GB" dirty="0" smtClean="0"/>
              <a:t>UK media organisation</a:t>
            </a:r>
          </a:p>
          <a:p>
            <a:pPr marL="1160463" lvl="1" indent="-628650" eaLnBrk="1" hangingPunct="1">
              <a:buNone/>
            </a:pPr>
            <a:endParaRPr lang="en-GB" alt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95995"/>
          </a:xfrm>
        </p:spPr>
        <p:txBody>
          <a:bodyPr/>
          <a:lstStyle/>
          <a:p>
            <a:pPr eaLnBrk="1" hangingPunct="1"/>
            <a:r>
              <a:rPr lang="en-GB" dirty="0" smtClean="0"/>
              <a:t>So……</a:t>
            </a:r>
            <a:endParaRPr lang="en-GB" altLang="en-US" i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600401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It is a perk, nice hospital, </a:t>
            </a:r>
            <a:r>
              <a:rPr lang="en-GB" smtClean="0">
                <a:latin typeface="Arial" pitchFamily="34" charset="0"/>
                <a:cs typeface="Arial" pitchFamily="34" charset="0"/>
              </a:rPr>
              <a:t>nice food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and access to The Top Man.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As a perk it must be good and the administration must be perfect because any mistakes or failings will reflect on me – the employer.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It is better than the NHS (except for when I need the NHS)</a:t>
            </a:r>
          </a:p>
          <a:p>
            <a:pPr eaLnBrk="1" hangingPunct="1">
              <a:buFontTx/>
              <a:buNone/>
              <a:defRPr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And…</a:t>
            </a:r>
            <a:endParaRPr lang="en-GB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5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There is a reason it is provided, it is to deliver a cost efficient alternative to the NHS, faster diagnosis and faster treatment.</a:t>
            </a:r>
          </a:p>
          <a:p>
            <a:pPr marL="0" indent="0">
              <a:buNone/>
            </a:pPr>
            <a:r>
              <a:rPr lang="en-GB" dirty="0" smtClean="0"/>
              <a:t>It doesn’t matter who the insurer is, or who the hospital group is, the facility to pass the problem off to someone else is a major benefit.</a:t>
            </a:r>
          </a:p>
          <a:p>
            <a:pPr marL="531813" indent="-531813">
              <a:buFontTx/>
              <a:buBlip>
                <a:blip r:embed="rId3"/>
              </a:buBlip>
            </a:pPr>
            <a:endParaRPr lang="en-GB" alt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 on my mind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 enrolment</a:t>
            </a:r>
          </a:p>
          <a:p>
            <a:r>
              <a:rPr lang="en-GB" dirty="0" smtClean="0"/>
              <a:t>Removal of default retirement age</a:t>
            </a:r>
          </a:p>
          <a:p>
            <a:r>
              <a:rPr lang="en-GB" dirty="0" smtClean="0"/>
              <a:t>Aging workforce</a:t>
            </a:r>
          </a:p>
          <a:p>
            <a:r>
              <a:rPr lang="en-GB" dirty="0" smtClean="0"/>
              <a:t>Issues with access to primary care</a:t>
            </a:r>
          </a:p>
          <a:p>
            <a:r>
              <a:rPr lang="en-GB" dirty="0" smtClean="0"/>
              <a:t>Flexible benefits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Fundamental Business Needs</a:t>
            </a:r>
            <a:endParaRPr lang="en-GB" altLang="en-US" dirty="0" smtClean="0">
              <a:latin typeface="Calibri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r>
              <a:rPr lang="en-GB" sz="2600" dirty="0" smtClean="0">
                <a:latin typeface="Arial" pitchFamily="34" charset="0"/>
                <a:cs typeface="Arial" pitchFamily="34" charset="0"/>
              </a:rPr>
              <a:t>Speed and Perception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Paying for salaries whilst waiting for the diagnosis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Treatment provided quickly, conveniently and safely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Integration 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Efficient management of co-morbid conditions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Integration of treatment off and on work site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Knowledge for Business Planning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Clear prognosis</a:t>
            </a:r>
          </a:p>
          <a:p>
            <a:pPr lvl="1"/>
            <a:r>
              <a:rPr lang="en-GB" sz="2400" dirty="0" smtClean="0">
                <a:latin typeface="Arial" pitchFamily="34" charset="0"/>
                <a:cs typeface="Arial" pitchFamily="34" charset="0"/>
              </a:rPr>
              <a:t>Updated prognosis</a:t>
            </a:r>
          </a:p>
          <a:p>
            <a:pPr lvl="1">
              <a:buFontTx/>
              <a:buNone/>
              <a:defRPr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Fundamental Personal Needs</a:t>
            </a:r>
            <a:endParaRPr lang="en-GB" altLang="en-US" dirty="0" smtClean="0">
              <a:latin typeface="Calibri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464397"/>
          </a:xfrm>
        </p:spPr>
        <p:txBody>
          <a:bodyPr/>
          <a:lstStyle/>
          <a:p>
            <a:pPr marL="531813" indent="-531813">
              <a:buNone/>
            </a:pPr>
            <a:r>
              <a:rPr lang="en-GB" altLang="en-US" sz="2400" dirty="0" smtClean="0"/>
              <a:t>Survey of 4,000 employees</a:t>
            </a:r>
          </a:p>
          <a:p>
            <a:pPr marL="531813" indent="-531813">
              <a:buNone/>
            </a:pPr>
            <a:r>
              <a:rPr lang="en-GB" altLang="en-US" sz="2400" dirty="0" smtClean="0"/>
              <a:t>What </a:t>
            </a:r>
            <a:r>
              <a:rPr lang="en-GB" altLang="en-US" sz="2400" b="1" u="sng" dirty="0" smtClean="0"/>
              <a:t>do</a:t>
            </a:r>
            <a:r>
              <a:rPr lang="en-GB" altLang="en-US" sz="2400" dirty="0" smtClean="0"/>
              <a:t> they like about PMI?</a:t>
            </a:r>
          </a:p>
          <a:p>
            <a:pPr marL="531813" indent="-531813">
              <a:buNone/>
            </a:pPr>
            <a:endParaRPr lang="en-GB" altLang="en-US" sz="2400" dirty="0" smtClean="0"/>
          </a:p>
          <a:p>
            <a:pPr marL="531813" indent="-531813">
              <a:buNone/>
            </a:pPr>
            <a:endParaRPr lang="en-GB" altLang="en-US" sz="2400" dirty="0" smtClean="0"/>
          </a:p>
          <a:p>
            <a:pPr marL="531813" indent="-531813">
              <a:buNone/>
            </a:pPr>
            <a:r>
              <a:rPr lang="en-GB" altLang="en-US" sz="2400" dirty="0" smtClean="0"/>
              <a:t>What </a:t>
            </a:r>
            <a:r>
              <a:rPr lang="en-GB" altLang="en-US" sz="2400" b="1" u="sng" dirty="0" smtClean="0"/>
              <a:t>don’t</a:t>
            </a:r>
            <a:r>
              <a:rPr lang="en-GB" altLang="en-US" sz="2400" dirty="0" smtClean="0"/>
              <a:t> they like about PMI?</a:t>
            </a:r>
          </a:p>
          <a:p>
            <a:pPr marL="531813" indent="-531813">
              <a:buNone/>
            </a:pPr>
            <a:endParaRPr lang="en-GB" altLang="en-US" sz="2400" dirty="0" smtClean="0"/>
          </a:p>
          <a:p>
            <a:pPr marL="531813" indent="-531813">
              <a:buNone/>
            </a:pPr>
            <a:endParaRPr lang="en-GB" altLang="en-US" sz="2400" dirty="0" smtClean="0"/>
          </a:p>
          <a:p>
            <a:pPr marL="531813" indent="-531813">
              <a:buNone/>
            </a:pPr>
            <a:r>
              <a:rPr lang="en-GB" altLang="en-US" sz="2400" dirty="0" smtClean="0"/>
              <a:t>What is on their wish list?</a:t>
            </a:r>
          </a:p>
          <a:p>
            <a:pPr marL="531813" indent="-531813">
              <a:buNone/>
            </a:pPr>
            <a:endParaRPr lang="en-GB" altLang="en-US" sz="2400" dirty="0" smtClean="0"/>
          </a:p>
        </p:txBody>
      </p:sp>
      <p:sp>
        <p:nvSpPr>
          <p:cNvPr id="6" name="Oval Callout 5"/>
          <p:cNvSpPr/>
          <p:nvPr/>
        </p:nvSpPr>
        <p:spPr>
          <a:xfrm>
            <a:off x="1187624" y="2348880"/>
            <a:ext cx="5256584" cy="648072"/>
          </a:xfrm>
          <a:prstGeom prst="wedgeEllipseCallout">
            <a:avLst>
              <a:gd name="adj1" fmla="val -24819"/>
              <a:gd name="adj2" fmla="val 92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267744" y="234888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54% speed and convenience of diagnosis and treatment.</a:t>
            </a:r>
            <a:endParaRPr lang="en-GB" dirty="0"/>
          </a:p>
        </p:txBody>
      </p:sp>
      <p:sp>
        <p:nvSpPr>
          <p:cNvPr id="8" name="Oval Callout 7"/>
          <p:cNvSpPr/>
          <p:nvPr/>
        </p:nvSpPr>
        <p:spPr>
          <a:xfrm>
            <a:off x="1187624" y="3645024"/>
            <a:ext cx="5256584" cy="648072"/>
          </a:xfrm>
          <a:prstGeom prst="wedgeEllipseCallout">
            <a:avLst>
              <a:gd name="adj1" fmla="val -24819"/>
              <a:gd name="adj2" fmla="val 92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195736" y="37797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57% tax and shortfalls.</a:t>
            </a:r>
            <a:endParaRPr lang="en-GB" dirty="0"/>
          </a:p>
        </p:txBody>
      </p:sp>
      <p:sp>
        <p:nvSpPr>
          <p:cNvPr id="10" name="Oval Callout 9"/>
          <p:cNvSpPr/>
          <p:nvPr/>
        </p:nvSpPr>
        <p:spPr>
          <a:xfrm>
            <a:off x="1187624" y="4941168"/>
            <a:ext cx="5256584" cy="648072"/>
          </a:xfrm>
          <a:prstGeom prst="wedgeEllipseCallout">
            <a:avLst>
              <a:gd name="adj1" fmla="val -24819"/>
              <a:gd name="adj2" fmla="val 92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348136" y="50758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care co-ordination manager.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402297"/>
      </p:ext>
    </p:extLst>
  </p:cSld>
  <p:clrMapOvr>
    <a:masterClrMapping/>
  </p:clrMapOvr>
</p:sld>
</file>

<file path=ppt/theme/theme1.xml><?xml version="1.0" encoding="utf-8"?>
<a:theme xmlns:a="http://schemas.openxmlformats.org/drawingml/2006/main" name="HCB Design">
  <a:themeElements>
    <a:clrScheme name="HCB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B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CB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B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B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B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B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B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B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B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B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B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B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B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HCB Design</Template>
  <TotalTime>1303</TotalTime>
  <Words>824</Words>
  <Application>Microsoft Macintosh PowerPoint</Application>
  <PresentationFormat>On-screen Show (4:3)</PresentationFormat>
  <Paragraphs>95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HCB Design</vt:lpstr>
      <vt:lpstr>Employee Health what employers want from PMI</vt:lpstr>
      <vt:lpstr>A wide range of employer attitudes</vt:lpstr>
      <vt:lpstr>They said what? (These Companies between them employ more than 25,000 people)</vt:lpstr>
      <vt:lpstr>Ctd…</vt:lpstr>
      <vt:lpstr>So……</vt:lpstr>
      <vt:lpstr>And…</vt:lpstr>
      <vt:lpstr>Other issues on my mind</vt:lpstr>
      <vt:lpstr>Fundamental Business Needs</vt:lpstr>
      <vt:lpstr>Fundamental Personal Needs</vt:lpstr>
      <vt:lpstr>HCB - Definition of Early Intervention</vt:lpstr>
      <vt:lpstr>Deductions </vt:lpstr>
    </vt:vector>
  </TitlesOfParts>
  <Company>HCB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HCB GROUP FINANCIALS</dc:title>
  <dc:creator>jharris</dc:creator>
  <cp:lastModifiedBy>John Gillman</cp:lastModifiedBy>
  <cp:revision>115</cp:revision>
  <cp:lastPrinted>2014-08-12T07:59:52Z</cp:lastPrinted>
  <dcterms:created xsi:type="dcterms:W3CDTF">2009-12-21T09:11:23Z</dcterms:created>
  <dcterms:modified xsi:type="dcterms:W3CDTF">2015-08-13T13:04:10Z</dcterms:modified>
</cp:coreProperties>
</file>